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embeddedFontLst>
    <p:embeddedFont>
      <p:font typeface="Economica" panose="02000506040000020004" pitchFamily="2" charset="77"/>
      <p:regular r:id="rId17"/>
      <p:bold r:id="rId18"/>
      <p:italic r:id="rId19"/>
      <p:boldItalic r:id="rId20"/>
    </p:embeddedFont>
    <p:embeddedFont>
      <p:font typeface="Fira Sans" panose="020B0503050000020004" pitchFamily="34" charset="0"/>
      <p:regular r:id="rId21"/>
      <p:bold r:id="rId22"/>
      <p:italic r:id="rId23"/>
      <p:boldItalic r:id="rId24"/>
    </p:embeddedFont>
    <p:embeddedFont>
      <p:font typeface="Fira Sans Light" panose="020B0403050000020004" pitchFamily="34" charset="0"/>
      <p:regular r:id="rId25"/>
      <p:bold r:id="rId26"/>
      <p:italic r:id="rId27"/>
      <p:boldItalic r:id="rId28"/>
    </p:embeddedFont>
    <p:embeddedFont>
      <p:font typeface="Inconsolata" pitchFamily="49" charset="77"/>
      <p:regular r:id="rId29"/>
      <p:bold r:id="rId30"/>
    </p:embeddedFont>
    <p:embeddedFont>
      <p:font typeface="Inconsolata Regular" pitchFamily="49" charset="77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0"/>
    <p:restoredTop sz="94696"/>
  </p:normalViewPr>
  <p:slideViewPr>
    <p:cSldViewPr snapToGrid="0">
      <p:cViewPr varScale="1">
        <p:scale>
          <a:sx n="140" d="100"/>
          <a:sy n="140" d="100"/>
        </p:scale>
        <p:origin x="232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a850fffaf2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a850fffaf2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a850fffaf2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a850fffaf2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850fffaf2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a850fffaf2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a850fffaf2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a850fffaf2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850fffaf2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850fffaf2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a850fffaf2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a850fffaf2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a850fffaf2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a850fffaf2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a850fffaf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a850fffaf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850fffaf2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a850fffaf2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850fffaf2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a850fffaf2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850fffaf2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a850fffaf2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850fffaf2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850fffaf2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850fffaf2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a850fffaf2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3724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rgbClr val="B8D96E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613750" y="30381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rgbClr val="B8D96E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18375"/>
              </a:buClr>
              <a:buSzPts val="2100"/>
              <a:buFont typeface="Inconsolata Regular"/>
              <a:buNone/>
              <a:defRPr sz="2100">
                <a:solidFill>
                  <a:srgbClr val="C18375"/>
                </a:solidFill>
                <a:latin typeface="Inconsolata Regular"/>
                <a:ea typeface="Inconsolata Regular"/>
                <a:cs typeface="Inconsolata Regular"/>
                <a:sym typeface="Inconsolata Regula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rgbClr val="B8D96E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rgbClr val="B8D96E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rgbClr val="B8D9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C18375"/>
              </a:buClr>
              <a:buSzPts val="1800"/>
              <a:buChar char="●"/>
              <a:defRPr>
                <a:solidFill>
                  <a:srgbClr val="C18375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C18375"/>
              </a:buClr>
              <a:buSzPts val="1400"/>
              <a:buChar char="○"/>
              <a:defRPr>
                <a:solidFill>
                  <a:srgbClr val="C18375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C18375"/>
              </a:buClr>
              <a:buSzPts val="1400"/>
              <a:buChar char="■"/>
              <a:defRPr>
                <a:solidFill>
                  <a:srgbClr val="C18375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C18375"/>
              </a:buClr>
              <a:buSzPts val="1400"/>
              <a:buChar char="●"/>
              <a:defRPr>
                <a:solidFill>
                  <a:srgbClr val="C18375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C18375"/>
              </a:buClr>
              <a:buSzPts val="1400"/>
              <a:buChar char="○"/>
              <a:defRPr>
                <a:solidFill>
                  <a:srgbClr val="C18375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C18375"/>
              </a:buClr>
              <a:buSzPts val="1400"/>
              <a:buChar char="■"/>
              <a:defRPr>
                <a:solidFill>
                  <a:srgbClr val="C18375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C18375"/>
              </a:buClr>
              <a:buSzPts val="1400"/>
              <a:buChar char="●"/>
              <a:defRPr>
                <a:solidFill>
                  <a:srgbClr val="C18375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C18375"/>
              </a:buClr>
              <a:buSzPts val="1400"/>
              <a:buChar char="○"/>
              <a:defRPr>
                <a:solidFill>
                  <a:srgbClr val="C18375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rgbClr val="B8D9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1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rgbClr val="DBE9E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0463E"/>
              </a:buClr>
              <a:buSzPts val="4100"/>
              <a:buFont typeface="Inconsolata"/>
              <a:buNone/>
              <a:defRPr sz="4100">
                <a:solidFill>
                  <a:srgbClr val="70463E"/>
                </a:solidFill>
                <a:latin typeface="Inconsolata"/>
                <a:ea typeface="Inconsolata"/>
                <a:cs typeface="Inconsolata"/>
                <a:sym typeface="Inconsolat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BC90"/>
              </a:buClr>
              <a:buSzPts val="1800"/>
              <a:buFont typeface="Fira Sans Light"/>
              <a:buChar char="●"/>
              <a:defRPr sz="1800">
                <a:solidFill>
                  <a:srgbClr val="E9BC90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9BC90"/>
              </a:buClr>
              <a:buSzPts val="1400"/>
              <a:buFont typeface="Fira Sans Light"/>
              <a:buChar char="○"/>
              <a:defRPr>
                <a:solidFill>
                  <a:srgbClr val="E9BC90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9BC90"/>
              </a:buClr>
              <a:buSzPts val="1400"/>
              <a:buFont typeface="Fira Sans Light"/>
              <a:buChar char="■"/>
              <a:defRPr>
                <a:solidFill>
                  <a:srgbClr val="E9BC90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9BC90"/>
              </a:buClr>
              <a:buSzPts val="1400"/>
              <a:buFont typeface="Fira Sans Light"/>
              <a:buChar char="●"/>
              <a:defRPr>
                <a:solidFill>
                  <a:srgbClr val="E9BC90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9BC90"/>
              </a:buClr>
              <a:buSzPts val="1400"/>
              <a:buFont typeface="Fira Sans Light"/>
              <a:buChar char="○"/>
              <a:defRPr>
                <a:solidFill>
                  <a:srgbClr val="E9BC90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9BC90"/>
              </a:buClr>
              <a:buSzPts val="1400"/>
              <a:buFont typeface="Fira Sans Light"/>
              <a:buChar char="■"/>
              <a:defRPr>
                <a:solidFill>
                  <a:srgbClr val="E9BC90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9BC90"/>
              </a:buClr>
              <a:buSzPts val="1400"/>
              <a:buFont typeface="Fira Sans Light"/>
              <a:buChar char="●"/>
              <a:defRPr>
                <a:solidFill>
                  <a:srgbClr val="E9BC90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E9BC90"/>
              </a:buClr>
              <a:buSzPts val="1400"/>
              <a:buFont typeface="Fira Sans Light"/>
              <a:buChar char="○"/>
              <a:defRPr>
                <a:solidFill>
                  <a:srgbClr val="E9BC90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E9BC90"/>
              </a:buClr>
              <a:buSzPts val="1400"/>
              <a:buFont typeface="Fira Sans Light"/>
              <a:buChar char="■"/>
              <a:defRPr>
                <a:solidFill>
                  <a:srgbClr val="E9BC90"/>
                </a:solidFill>
                <a:latin typeface="Fira Sans Light"/>
                <a:ea typeface="Fira Sans Light"/>
                <a:cs typeface="Fira Sans Light"/>
                <a:sym typeface="Fira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1727050" y="1444250"/>
            <a:ext cx="57903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Data from Insight to Locate and Explain Marsquakes</a:t>
            </a:r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Maddy Sita &amp; Suzan van der Lee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Locating the Marsquake</a:t>
            </a:r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body" idx="1"/>
          </p:nvPr>
        </p:nvSpPr>
        <p:spPr>
          <a:xfrm>
            <a:off x="5949000" y="1147225"/>
            <a:ext cx="2883300" cy="36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tracking the particle motion, we can look at the direction from which the seismic waves are coming from.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Indicates the direction of the marsquake relative to the seismometer.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S0325a:  SE</a:t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375" y="1043588"/>
            <a:ext cx="5270527" cy="4041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Marsquakes</a:t>
            </a:r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113" y="1096700"/>
            <a:ext cx="4001785" cy="369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"/>
          <p:cNvSpPr/>
          <p:nvPr/>
        </p:nvSpPr>
        <p:spPr>
          <a:xfrm>
            <a:off x="2421850" y="2430400"/>
            <a:ext cx="1700100" cy="581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463E"/>
          </a:solidFill>
          <a:ln w="9525" cap="flat" cmpd="sng">
            <a:solidFill>
              <a:srgbClr val="FCED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3"/>
          <p:cNvSpPr/>
          <p:nvPr/>
        </p:nvSpPr>
        <p:spPr>
          <a:xfrm rot="10799393">
            <a:off x="5049226" y="3420555"/>
            <a:ext cx="1700100" cy="581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0463E"/>
          </a:solidFill>
          <a:ln w="9525" cap="flat" cmpd="sng">
            <a:solidFill>
              <a:srgbClr val="FCED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3"/>
          <p:cNvSpPr txBox="1"/>
          <p:nvPr/>
        </p:nvSpPr>
        <p:spPr>
          <a:xfrm>
            <a:off x="6772950" y="3495550"/>
            <a:ext cx="1899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0463E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S0325b</a:t>
            </a:r>
            <a:endParaRPr sz="1600">
              <a:solidFill>
                <a:srgbClr val="70463E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38" name="Google Shape;138;p23"/>
          <p:cNvSpPr txBox="1"/>
          <p:nvPr/>
        </p:nvSpPr>
        <p:spPr>
          <a:xfrm>
            <a:off x="692150" y="2505400"/>
            <a:ext cx="1899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70463E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S0173a &amp; S0235b</a:t>
            </a:r>
            <a:endParaRPr sz="1600">
              <a:solidFill>
                <a:srgbClr val="70463E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body" idx="1"/>
          </p:nvPr>
        </p:nvSpPr>
        <p:spPr>
          <a:xfrm>
            <a:off x="311700" y="1140025"/>
            <a:ext cx="5770800" cy="371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Calculated all different waveform amplitudes, incident angles &amp; exit angles using all possible models over a range of fault types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Compared against actual waveform amplitudes of events 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Determined fault plane orientation and created a range of possible ratios between modeled waveforms to compare to observed waveforms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AutoNum type="arabicPeriod"/>
            </a:pPr>
            <a:r>
              <a:rPr lang="en"/>
              <a:t>Adjusted fault plane accordingly</a:t>
            </a:r>
            <a:endParaRPr/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5450" y="1346125"/>
            <a:ext cx="2756700" cy="2671493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454600" cy="8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Estimating the Faulting Mechanism:</a:t>
            </a:r>
            <a:endParaRPr sz="3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454600" cy="82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800"/>
              <a:t>Estimating the Faulting Mechanism:</a:t>
            </a:r>
            <a:endParaRPr sz="3800"/>
          </a:p>
        </p:txBody>
      </p:sp>
      <p:pic>
        <p:nvPicPr>
          <p:cNvPr id="151" name="Google Shape;151;p25"/>
          <p:cNvPicPr preferRelativeResize="0"/>
          <p:nvPr/>
        </p:nvPicPr>
        <p:blipFill rotWithShape="1">
          <a:blip r:embed="rId3">
            <a:alphaModFix/>
          </a:blip>
          <a:srcRect l="7611" t="9082" r="12852" b="4420"/>
          <a:stretch/>
        </p:blipFill>
        <p:spPr>
          <a:xfrm>
            <a:off x="424475" y="1424113"/>
            <a:ext cx="2609104" cy="1784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 rotWithShape="1">
          <a:blip r:embed="rId4">
            <a:alphaModFix/>
          </a:blip>
          <a:srcRect l="6995" t="8508" r="13784" b="3771"/>
          <a:stretch/>
        </p:blipFill>
        <p:spPr>
          <a:xfrm>
            <a:off x="3370225" y="1399443"/>
            <a:ext cx="2609101" cy="1817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 rotWithShape="1">
          <a:blip r:embed="rId5">
            <a:alphaModFix/>
          </a:blip>
          <a:srcRect l="6254" t="8516" r="12734" b="2586"/>
          <a:stretch/>
        </p:blipFill>
        <p:spPr>
          <a:xfrm>
            <a:off x="6239782" y="1397463"/>
            <a:ext cx="2452093" cy="183807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5"/>
          <p:cNvSpPr txBox="1"/>
          <p:nvPr/>
        </p:nvSpPr>
        <p:spPr>
          <a:xfrm>
            <a:off x="1355225" y="1061725"/>
            <a:ext cx="747600" cy="3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Light"/>
                <a:ea typeface="Fira Sans Light"/>
                <a:cs typeface="Fira Sans Light"/>
                <a:sym typeface="Fira Sans Light"/>
              </a:rPr>
              <a:t>S0235b</a:t>
            </a:r>
            <a:endParaRPr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55" name="Google Shape;155;p25"/>
          <p:cNvSpPr txBox="1"/>
          <p:nvPr/>
        </p:nvSpPr>
        <p:spPr>
          <a:xfrm>
            <a:off x="4250450" y="1061725"/>
            <a:ext cx="747600" cy="3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Light"/>
                <a:ea typeface="Fira Sans Light"/>
                <a:cs typeface="Fira Sans Light"/>
                <a:sym typeface="Fira Sans Light"/>
              </a:rPr>
              <a:t>S0325a</a:t>
            </a:r>
            <a:endParaRPr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sp>
        <p:nvSpPr>
          <p:cNvPr id="156" name="Google Shape;156;p25"/>
          <p:cNvSpPr txBox="1"/>
          <p:nvPr/>
        </p:nvSpPr>
        <p:spPr>
          <a:xfrm>
            <a:off x="7092025" y="1061725"/>
            <a:ext cx="747600" cy="3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Light"/>
                <a:ea typeface="Fira Sans Light"/>
                <a:cs typeface="Fira Sans Light"/>
                <a:sym typeface="Fira Sans Light"/>
              </a:rPr>
              <a:t>S0173a</a:t>
            </a:r>
            <a:endParaRPr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157" name="Google Shape;15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0650" y="3343975"/>
            <a:ext cx="2609099" cy="159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94025" y="3343975"/>
            <a:ext cx="2679375" cy="159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81475" y="3343975"/>
            <a:ext cx="2600079" cy="159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So what does that mean?</a:t>
            </a:r>
            <a:endParaRPr sz="3800"/>
          </a:p>
        </p:txBody>
      </p:sp>
      <p:sp>
        <p:nvSpPr>
          <p:cNvPr id="165" name="Google Shape;165;p2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Angles indicate a vertical dip-slip mechanism that doesn’t match the usual faulting mechanisms found on Earth</a:t>
            </a:r>
            <a:endParaRPr sz="1600"/>
          </a:p>
          <a:p>
            <a:pPr marL="914400" lvl="1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Landslide?  </a:t>
            </a:r>
            <a:endParaRPr sz="160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S0325a found near N/S hemisphere boundary, first of its kind close to the Martian southern highlands </a:t>
            </a:r>
            <a:endParaRPr sz="160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All three indicate the possibility of a moving/second event based on particle motion plots</a:t>
            </a:r>
            <a:endParaRPr sz="1600"/>
          </a:p>
          <a:p>
            <a:pPr marL="914400" lvl="1" indent="-330200" algn="l" rtl="0">
              <a:spcBef>
                <a:spcPts val="1000"/>
              </a:spcBef>
              <a:spcAft>
                <a:spcPts val="1000"/>
              </a:spcAft>
              <a:buSzPts val="1600"/>
              <a:buChar char="-"/>
            </a:pPr>
            <a:r>
              <a:rPr lang="en" sz="1600"/>
              <a:t>Secondary P/S wave arrival times have been reported by MQS which confirms it is not an artifact of the plotting method</a:t>
            </a:r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53664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Interior Exploration using Seismic Investigations, Geodesy and Heat Transport (InSight)</a:t>
            </a:r>
            <a:endParaRPr/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First successfully seismometer installed on the surface of Mars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With the goal of investigating the early formation processes of the rocky planets of our inner solar system</a:t>
            </a:r>
            <a:endParaRPr/>
          </a:p>
          <a:p>
            <a:pPr marL="914400" lvl="1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-"/>
            </a:pPr>
            <a:r>
              <a:rPr lang="en"/>
              <a:t>In addition to understanding of the current processes shaping the red planet</a:t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3">
            <a:alphaModFix/>
          </a:blip>
          <a:srcRect l="20432" r="16911"/>
          <a:stretch/>
        </p:blipFill>
        <p:spPr>
          <a:xfrm>
            <a:off x="5678100" y="1147213"/>
            <a:ext cx="3181200" cy="253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Everything we thought we knew... </a:t>
            </a:r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4374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Mars’ crust is composed of a single tectonic plate of unknown depth</a:t>
            </a:r>
            <a:endParaRPr/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 interior is also mostly unknown 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Assumed that most seismic activity will be a result of intraplate tectonics, like faulting, and impacts</a:t>
            </a:r>
            <a:endParaRPr/>
          </a:p>
          <a:p>
            <a:pPr marL="914400" lvl="1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-"/>
            </a:pPr>
            <a:r>
              <a:rPr lang="en"/>
              <a:t>Orbital images show the most likely source of tectonic activity will be the Cerberus Fossae region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8275" y="1373700"/>
            <a:ext cx="4685725" cy="267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/>
          <p:cNvPicPr preferRelativeResize="0"/>
          <p:nvPr/>
        </p:nvPicPr>
        <p:blipFill rotWithShape="1">
          <a:blip r:embed="rId3">
            <a:alphaModFix/>
          </a:blip>
          <a:srcRect l="4362" t="2479" r="8384" b="1799"/>
          <a:stretch/>
        </p:blipFill>
        <p:spPr>
          <a:xfrm rot="5400000">
            <a:off x="2209388" y="-1196774"/>
            <a:ext cx="4725225" cy="736457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/>
          <p:nvPr/>
        </p:nvSpPr>
        <p:spPr>
          <a:xfrm>
            <a:off x="6813975" y="1584250"/>
            <a:ext cx="327300" cy="327300"/>
          </a:xfrm>
          <a:prstGeom prst="mathMultiply">
            <a:avLst>
              <a:gd name="adj1" fmla="val 23520"/>
            </a:avLst>
          </a:prstGeom>
          <a:solidFill>
            <a:srgbClr val="70463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6"/>
          <p:cNvSpPr txBox="1"/>
          <p:nvPr/>
        </p:nvSpPr>
        <p:spPr>
          <a:xfrm>
            <a:off x="6521775" y="1759150"/>
            <a:ext cx="1005300" cy="3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INSIGHT</a:t>
            </a:r>
            <a:endParaRPr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250" y="1631000"/>
            <a:ext cx="8113499" cy="278032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seismometer:</a:t>
            </a:r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2586000" y="1205025"/>
            <a:ext cx="6083400" cy="22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Contains 3 pendulums that record ground motion in three dimensions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1600"/>
              </a:spcAft>
              <a:buSzPts val="1800"/>
              <a:buChar char="-"/>
            </a:pPr>
            <a:r>
              <a:rPr lang="en"/>
              <a:t>Using Python package Obspy the raw data was downloaded directly and reorientated in the ENZ direction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job this summer...</a:t>
            </a: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21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Using the Mars Seismic Catalog provided by the Insight Marsquake Service (MQS) we categorized signals into possible low and high frequency events </a:t>
            </a:r>
            <a:endParaRPr/>
          </a:p>
          <a:p>
            <a:pPr marL="914400" lvl="1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Spanning over 1 January 2019 to 31 March 2020</a:t>
            </a: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-"/>
            </a:pPr>
            <a:r>
              <a:rPr lang="en"/>
              <a:t>Run through scripts to locate epicenter and estimate faulting mechanism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3475" y="1225225"/>
            <a:ext cx="4072884" cy="3563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S0173a &amp; S0235b</a:t>
            </a:r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For reference we used two events previously published on to investigate the validity of a 3rd event that we discovered, S0325a.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3">
            <a:alphaModFix/>
          </a:blip>
          <a:srcRect t="8179" b="34657"/>
          <a:stretch/>
        </p:blipFill>
        <p:spPr>
          <a:xfrm>
            <a:off x="392900" y="1940500"/>
            <a:ext cx="8358201" cy="294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/>
          <p:nvPr/>
        </p:nvSpPr>
        <p:spPr>
          <a:xfrm>
            <a:off x="2089925" y="2095825"/>
            <a:ext cx="667500" cy="2784900"/>
          </a:xfrm>
          <a:prstGeom prst="ellipse">
            <a:avLst/>
          </a:prstGeom>
          <a:noFill/>
          <a:ln w="19050" cap="flat" cmpd="sng">
            <a:solidFill>
              <a:srgbClr val="704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9"/>
          <p:cNvSpPr/>
          <p:nvPr/>
        </p:nvSpPr>
        <p:spPr>
          <a:xfrm rot="-486714">
            <a:off x="3587072" y="2095847"/>
            <a:ext cx="667580" cy="2784869"/>
          </a:xfrm>
          <a:prstGeom prst="ellipse">
            <a:avLst/>
          </a:prstGeom>
          <a:noFill/>
          <a:ln w="19050" cap="flat" cmpd="sng">
            <a:solidFill>
              <a:srgbClr val="70463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S0325a seismogram…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 rotWithShape="1">
          <a:blip r:embed="rId3">
            <a:alphaModFix/>
          </a:blip>
          <a:srcRect l="8678" t="64705" r="7146" b="7110"/>
          <a:stretch/>
        </p:blipFill>
        <p:spPr>
          <a:xfrm>
            <a:off x="42825" y="1441575"/>
            <a:ext cx="9058326" cy="252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Locating the Marsquake</a:t>
            </a:r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body" idx="1"/>
          </p:nvPr>
        </p:nvSpPr>
        <p:spPr>
          <a:xfrm>
            <a:off x="643013" y="1213525"/>
            <a:ext cx="38370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Travel Time Plot for Gudkova Model</a:t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026" y="1377250"/>
            <a:ext cx="4020974" cy="346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>
          <a:xfrm>
            <a:off x="4674775" y="1689325"/>
            <a:ext cx="4293900" cy="27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18375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By looking at the difference in travel time between the two waveforms, we can estimate the distance of the epicenter.</a:t>
            </a:r>
            <a:endParaRPr sz="1800">
              <a:solidFill>
                <a:srgbClr val="C18375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C18375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18375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Based off the reference models and previously published locations, the Gudkova model best estimated the location. </a:t>
            </a:r>
            <a:endParaRPr sz="1800">
              <a:solidFill>
                <a:srgbClr val="C18375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476</Words>
  <Application>Microsoft Macintosh PowerPoint</Application>
  <PresentationFormat>On-screen Show (16:9)</PresentationFormat>
  <Paragraphs>50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Inconsolata</vt:lpstr>
      <vt:lpstr>Fira Sans</vt:lpstr>
      <vt:lpstr>Economica</vt:lpstr>
      <vt:lpstr>Inconsolata Regular</vt:lpstr>
      <vt:lpstr>Fira Sans Light</vt:lpstr>
      <vt:lpstr>Luxe</vt:lpstr>
      <vt:lpstr>Using Data from Insight to Locate and Explain Marsquakes</vt:lpstr>
      <vt:lpstr>Background</vt:lpstr>
      <vt:lpstr>Everything we thought we knew... </vt:lpstr>
      <vt:lpstr>PowerPoint Presentation</vt:lpstr>
      <vt:lpstr>About the seismometer:</vt:lpstr>
      <vt:lpstr>My job this summer...</vt:lpstr>
      <vt:lpstr>S0173a &amp; S0235b</vt:lpstr>
      <vt:lpstr>S0325a seismogram…</vt:lpstr>
      <vt:lpstr>Locating the Marsquake</vt:lpstr>
      <vt:lpstr>Locating the Marsquake</vt:lpstr>
      <vt:lpstr>Map of Marsquakes</vt:lpstr>
      <vt:lpstr>Estimating the Faulting Mechanism:</vt:lpstr>
      <vt:lpstr>Estimating the Faulting Mechanism:</vt:lpstr>
      <vt:lpstr>So what does that mean?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Data from Insight to Locate and Explain Marsquakes</dc:title>
  <cp:lastModifiedBy>Microsoft Office User</cp:lastModifiedBy>
  <cp:revision>1</cp:revision>
  <dcterms:modified xsi:type="dcterms:W3CDTF">2021-02-22T19:07:33Z</dcterms:modified>
</cp:coreProperties>
</file>